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2A_82A79E3A.xml" ContentType="application/vnd.ms-powerpoint.comments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9" r:id="rId3"/>
    <p:sldId id="280" r:id="rId4"/>
    <p:sldId id="279" r:id="rId5"/>
    <p:sldId id="282" r:id="rId6"/>
    <p:sldId id="281" r:id="rId7"/>
    <p:sldId id="293" r:id="rId8"/>
    <p:sldId id="295" r:id="rId9"/>
    <p:sldId id="292" r:id="rId10"/>
    <p:sldId id="301" r:id="rId11"/>
    <p:sldId id="297" r:id="rId12"/>
    <p:sldId id="298" r:id="rId13"/>
    <p:sldId id="302" r:id="rId14"/>
    <p:sldId id="296" r:id="rId15"/>
    <p:sldId id="294" r:id="rId16"/>
    <p:sldId id="303" r:id="rId17"/>
    <p:sldId id="261" r:id="rId18"/>
    <p:sldId id="305" r:id="rId19"/>
    <p:sldId id="263" r:id="rId20"/>
    <p:sldId id="300" r:id="rId21"/>
    <p:sldId id="304" r:id="rId22"/>
    <p:sldId id="266" r:id="rId23"/>
    <p:sldId id="267" r:id="rId24"/>
    <p:sldId id="30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1FF2BC-2A1B-9D9B-D7E4-248A6184C79C}" name="Thayer Anderson" initials="TA" userId="S::tander64@jh.edu::5efe4740-99bd-4e1d-b265-1f73b4cd01e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0"/>
    <p:restoredTop sz="87793"/>
  </p:normalViewPr>
  <p:slideViewPr>
    <p:cSldViewPr snapToGrid="0">
      <p:cViewPr varScale="1">
        <p:scale>
          <a:sx n="116" d="100"/>
          <a:sy n="116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modernComment_12A_82A79E3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0289AFA-B37B-5645-96C4-C973841A133B}" authorId="{211FF2BC-2A1B-9D9B-D7E4-248A6184C79C}" created="2024-11-15T22:03:42.83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192023098" sldId="298"/>
      <ac:picMk id="7" creationId="{9EEB344A-1334-912A-970B-22ED485F0414}"/>
    </ac:deMkLst>
    <p188:txBody>
      <a:bodyPr/>
      <a:lstStyle/>
      <a:p>
        <a:r>
          <a:rPr lang="en-US"/>
          <a:t>Add mask graphic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7T22:22:57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330 1 24575,'-18'0'0,"1"0"0,3 0 0,1 0 0,0 0 0,-1 0 0,5 0 0,-3 0 0,4 3 0,-3 7 0,0 7 0,1 5 0,-2 0 0,-1-2 0,0-2 0,-1 0 0,0-1 0,2-3 0,1-1 0,2-2 0,0 2 0,1-1 0,-2 2 0,-1-2 0,0 0 0,2-2 0,3-1 0,1-1 0,1 0 0,0-2 0,1 0 0,1 0 0,2 0 0,0 2 0,0 0 0,0 1 0,0 3 0,0 3 0,0 5 0,0 1 0,0 1 0,0 0 0,0-1 0,1 0 0,3-2 0,2-1 0,4 0 0,5 2 0,6 4 0,5 1 0,2 0 0,-1-3 0,-3-3 0,-3-1 0,-4-2 0,0 4 0,-5-6 0,2 5 0,-5-5 0,4 3 0,-2 1 0,0-3 0,-1 0 0,-2-2 0,-2-2 0,-1 0 0,-1-3 0,-2-1 0,0-2 0,0-2 0,1-1 0,1 1 0,1 0 0,1 1 0,0 0 0,1 1 0,1 0 0,0 0 0,0 1 0,2-2 0,2 2 0,4 0 0,4-1 0,3 2 0,15-2 0,-11-2 0,11 0 0,-15-3 0,3 0 0,-3 0 0,6-5 0,-3-5 0,1-5 0,3-5 0,-4-1 0,2-4 0,-1-2 0,-1-2 0,-1-3 0,-2-3 0,0-4 0,-3-2 0,-1-2 0,-2-1 0,-2 3 0,-3 3 0,-2 3 0,-4 1 0,-3 1 0,-3 1 0,0 1 0,0 1 0,0 1 0,0-1 0,-2 0 0,-4 3 0,-10-1 0,3 10 0,-10-1 0,4 7 0,-10-2 0,-7-2 0,-2 1 0,-4 2 0,3 0 0,1 2 0,6 1 0,4 2 0,0 1 0,5 3 0,0 1 0,4 2 0,-1 1 0,-1 0 0,1 0 0,2 0 0,3 0 0,3 0 0,2 0 0,2 0 0,2 0 0,2 0 0,1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7T22:23:02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74 331 24575,'0'-15'0,"0"-2"0,0-1 0,0 0 0,0 1 0,0 1 0,0 1 0,0 2 0,0 3 0,0 3 0,0 1 0,0 2 0,0-7 0,0-1 0,0-6 0,0-3 0,0 0 0,0-2 0,0 2 0,0 3 0,0 5 0,0 3 0,0 5 0,0 3 0,0 8 0,0 0 0,0 3 0,0-1 0,0-1 0,2 1 0,2 1 0,3 0 0,2 2 0,0 1 0,0 2 0,2 1 0,1 2 0,-1 0 0,-1-3 0,-2-1 0,0-1 0,0-2 0,-2 1 0,-1-2 0,-2-1 0,-2-1 0,0-1 0,-1-2 0,-2-1 0,0-2 0,0-2 0,0-1 0,-1-2 0,-2-3 0,-3-1 0,0-2 0,-3 3 0,1 1 0,-1 0 0,1 1 0,3 1 0,1 0 0,0 1 0,-1 0 0,-2-5 0,2 3 0,-5-5 0,3 4 0,-2-2 0,1 1 0,2 2 0,0 0 0,2 1 0,0 0 0,1 0 0,1 0 0,2 2 0,2 0 0,3 2 0,1 0 0,2 0 0,0 0 0,1 0 0,1 0 0,0 0 0,0 0 0,0 0 0,0 0 0,-1 0 0,1 0 0,-1 0 0,-1 0 0,-2 0 0,0 0 0,0 0 0,0 0 0,1 0 0,1 0 0,2 0 0,-1 0 0,0 0 0,-1 0 0,-1-2 0,0 0 0,0 0 0,0 0 0,-1 1 0,-2-1 0,1 0 0,0 0 0,-3 3 0,0 2 0,-7 6 0,1-1 0,-4 4 0,4-2 0,0-4 0,0 4 0,1-4 0,-1 2 0,2 0 0,0 0 0,0-1 0,-1 2 0,0-1 0,-1 1 0,0 0 0,-1 3 0,0 2 0,-2 2 0,1 2 0,1 0 0,1-1 0,2-2 0,0-4 0,-1-2 0,1-1 0,1-1 0,1-3 0,2-2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C22031-12C8-D948-B5B0-CB6AC2C6DA9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E0DDC-D8E9-1441-B79F-53A35BADD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06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PROPENSITY CONSTANT BETWEEN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E0DDC-D8E9-1441-B79F-53A35BADDF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31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E0DDC-D8E9-1441-B79F-53A35BADDF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94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ever done a “discrete time simulation” with a constant time step, you were essentially doing tau-leaping without an adaptive step size or a critical process framework.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E0DDC-D8E9-1441-B79F-53A35BADDF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34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7A05C-5093-8DA3-6156-B82BB463A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AE2E9C-2EBD-E8CF-A34B-2675C7666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91130A-DC8E-5484-0B23-CCAEDC570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Long, low shoulder of COVID-19</a:t>
            </a:r>
          </a:p>
          <a:p>
            <a:endParaRPr lang="en-US" dirty="0"/>
          </a:p>
          <a:p>
            <a:r>
              <a:rPr lang="en-US" dirty="0"/>
              <a:t>Two kinds of stochasticity: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Rare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Low population critical processes with absorbing states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28B8D-432A-FA9D-C946-A1F6C8CB87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36031E-519F-3344-A357-F16A391D9E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65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9A87D-50A0-7E62-89AF-959F9E068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996B4-E603-7D56-5EB3-6F56840749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21A43-F115-8DBF-5885-C0A39C90A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60A4-914F-1148-93F9-FB6E0A7AAFA5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0B1F5-C1B4-DBE1-9129-5EE849FD8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F1CFA-619F-EE3D-ECB7-B92A48FFE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D584-287B-7540-9D6E-2C14E9869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91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A192B-DC34-E925-0A9B-8387E151E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9A3FD2-72FC-FF6E-0972-5CF351A2E6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3B8FF-06C8-A067-A587-826C791A1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60A4-914F-1148-93F9-FB6E0A7AAFA5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03C25-7678-374C-2DC4-C861F1D6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7DFBC-3BFD-E5DC-E660-C8ABFE0BC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D584-287B-7540-9D6E-2C14E9869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71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4E630A-589A-E16D-7AF2-DF0445AC19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E40511-E140-7EA5-0D73-259C86A4A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C5B81-EF9B-C8B0-7CB3-FFB56CD7B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60A4-914F-1148-93F9-FB6E0A7AAFA5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87138-AE4A-1C76-BA13-7D00BBDEF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6985B-BBA0-4FE8-79B3-063345889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D584-287B-7540-9D6E-2C14E9869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96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A1AEF-AD1F-F98B-E009-1F3095E05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2761A-07F7-F9C7-264D-38B8851E9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6737C-33E2-17A4-F204-59138A5EF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60A4-914F-1148-93F9-FB6E0A7AAFA5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83F84-8E1F-CB15-E6B9-9D9CD1792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01D05-6666-59F7-4C0D-CDD266F2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D584-287B-7540-9D6E-2C14E9869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3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13E93-88B9-6702-6FE5-FA860846B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E2E4C-EF37-C947-F20B-2EDE05F7D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4D131-579B-7664-C4BC-FD96D7932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60A4-914F-1148-93F9-FB6E0A7AAFA5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1FC19-92F3-B5DF-A0AD-660A86B55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D65C0-4EED-7D19-FFAE-EE14E902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D584-287B-7540-9D6E-2C14E9869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24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A569-3A86-A38E-2617-6D6F1EAA4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55022-F3E6-F6E9-187F-94296DB7A8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EC8D8-947D-101B-9FBE-6BC3F2C6B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C61705-6582-E94E-85FB-DCBB49617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60A4-914F-1148-93F9-FB6E0A7AAFA5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BCDB0-299D-A869-1AF0-2E3DF4B51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F896C-8A9F-7381-97DA-71BB36906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D584-287B-7540-9D6E-2C14E9869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53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12146-DD2C-CFDB-BE7D-F7391188A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80C9C-89FC-9C3C-A24D-1864C1DDF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491161-E4C0-D8B5-EF27-423FDBC53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7477B1-0FC4-C902-43C6-406054B37A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E0548D-A458-E6DC-12B4-FAAF954477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E32603-83FD-521C-7D29-707DB8693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60A4-914F-1148-93F9-FB6E0A7AAFA5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1B8170-079E-6E4C-69E6-03FC94455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0842A4-D720-EFC5-79C9-058BAEA7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D584-287B-7540-9D6E-2C14E9869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56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43C3A-77DC-87A3-84C8-9384132CC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421ACC-5C30-EB99-A020-38F59353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60A4-914F-1148-93F9-FB6E0A7AAFA5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5D768-33FF-EB9F-2C9E-1C7AEC147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B6F3C-0DE0-A7DC-FD0E-40E64C31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D584-287B-7540-9D6E-2C14E9869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82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464A4-A58A-7F7D-5219-3F9E737E2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60A4-914F-1148-93F9-FB6E0A7AAFA5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3EBEDE-8717-4799-2AD4-2F92F1CD0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F497C-6E9A-A3FB-F369-0146B1F0B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D584-287B-7540-9D6E-2C14E9869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91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34641-1161-E174-4E6C-080EA04E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0BBDD-D096-CF42-E463-4F49F4E31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63C88F-02B5-A779-9279-639CF1FC4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92894-E3F2-7795-113C-0D4B853F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60A4-914F-1148-93F9-FB6E0A7AAFA5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13871-0128-2E16-16C0-9FC764B34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65FFD-BF10-6578-DF6D-4DCAE6DE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D584-287B-7540-9D6E-2C14E9869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91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CB0FD-8563-D392-25CE-88D2C68CB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0F8B9C-69EA-A18A-C6BD-B801198746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311B2-3F17-0EA1-E645-23A19D17C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D5BBC-7418-0A18-72EC-76082EEE8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60A4-914F-1148-93F9-FB6E0A7AAFA5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D7AC7-5492-AF3A-1644-AB2D8BE72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C4E511-7651-524B-1256-20312EF1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D584-287B-7540-9D6E-2C14E9869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88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4EE330-7358-6691-78E3-318DBF467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3EC4C-90CB-B2E6-91DA-F9201C1CF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7909F-C504-145E-EF23-4F1AC946FD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2860A4-914F-1148-93F9-FB6E0A7AAFA5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AA88F-E125-0507-D93F-480EEBFA43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E06BF-9378-ADC0-36FB-E26325892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A0D584-287B-7540-9D6E-2C14E9869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0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8/10/relationships/comments" Target="../comments/modernComment_12A_82A79E3A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customXml" Target="../ink/ink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9214-7893-EBE4-A84D-1D4237C811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Assessing and extending the validity of multi-scale simulation algorithms for infectious disease processes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6FFFA6-FAAD-41C2-2CFD-E801E40E82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Thayer Anderson</a:t>
            </a:r>
          </a:p>
        </p:txBody>
      </p:sp>
    </p:spTree>
    <p:extLst>
      <p:ext uri="{BB962C8B-B14F-4D97-AF65-F5344CB8AC3E}">
        <p14:creationId xmlns:p14="http://schemas.microsoft.com/office/powerpoint/2010/main" val="3811729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09D6B-ACA0-25CA-E392-362429741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0DFBFE33-D25E-FBFD-FECA-650394B04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" y="1746293"/>
            <a:ext cx="12213477" cy="27705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3B5198-7FE0-8400-59E3-7E9CE13D0E12}"/>
              </a:ext>
            </a:extLst>
          </p:cNvPr>
          <p:cNvSpPr/>
          <p:nvPr/>
        </p:nvSpPr>
        <p:spPr>
          <a:xfrm>
            <a:off x="7998246" y="2456761"/>
            <a:ext cx="572877" cy="363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648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22A5D-C287-0153-550D-C88CC839D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55A3F-5D64-D086-F40C-7EAD18231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27103" cy="1325563"/>
          </a:xfrm>
        </p:spPr>
        <p:txBody>
          <a:bodyPr/>
          <a:lstStyle/>
          <a:p>
            <a:r>
              <a:rPr lang="en-US" dirty="0"/>
              <a:t>Interventions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chemeClr val="accent2"/>
                </a:solidFill>
              </a:rPr>
              <a:t>&amp; leaping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8DF6E-B9F1-B875-15E9-8F4AD98DD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If rate </a:t>
            </a:r>
            <a:r>
              <a:rPr lang="en-US" i="1" dirty="0"/>
              <a:t>constants</a:t>
            </a:r>
            <a:r>
              <a:rPr lang="en-US" dirty="0"/>
              <a:t> are changing in time, the leap condition should be modified</a:t>
            </a:r>
          </a:p>
          <a:p>
            <a:r>
              <a:rPr lang="en-US" dirty="0"/>
              <a:t>Adjustment for piecewise monotonic time-dependence (green)</a:t>
            </a:r>
          </a:p>
          <a:p>
            <a:r>
              <a:rPr lang="en-US" dirty="0"/>
              <a:t>AUC ~ probability of latent cell. Unmodified =&gt; 10% error in AUC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DE8AFB7D-B541-A389-6098-31F904222F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797"/>
          <a:stretch/>
        </p:blipFill>
        <p:spPr>
          <a:xfrm>
            <a:off x="7083999" y="-814426"/>
            <a:ext cx="5108001" cy="5474561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145D9F31-2BEC-D6EC-8705-253312008B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061" b="31568"/>
          <a:stretch/>
        </p:blipFill>
        <p:spPr>
          <a:xfrm>
            <a:off x="7083999" y="2864386"/>
            <a:ext cx="5108001" cy="1795749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D0F16E06-EBAC-DCAA-8662-EA7B356A4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999" y="-814426"/>
            <a:ext cx="5108001" cy="8026859"/>
          </a:xfrm>
          <a:prstGeom prst="rect">
            <a:avLst/>
          </a:prstGeom>
        </p:spPr>
      </p:pic>
      <p:pic>
        <p:nvPicPr>
          <p:cNvPr id="10" name="Graphic 9" descr="Medicine outline">
            <a:extLst>
              <a:ext uri="{FF2B5EF4-FFF2-40B4-BE49-F238E27FC236}">
                <a16:creationId xmlns:a16="http://schemas.microsoft.com/office/drawing/2014/main" id="{969D7DAB-61B8-600B-5CD5-9E3E1102B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8440" y="3429000"/>
            <a:ext cx="315686" cy="31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7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130F8-C7A8-FC93-11DE-AB767D5A6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FBE09-74F7-3BE1-8E67-383A706FD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27103" cy="1325563"/>
          </a:xfrm>
        </p:spPr>
        <p:txBody>
          <a:bodyPr/>
          <a:lstStyle/>
          <a:p>
            <a:r>
              <a:rPr lang="en-US" dirty="0"/>
              <a:t>Interventions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chemeClr val="accent2"/>
                </a:solidFill>
              </a:rPr>
              <a:t>&amp; leaping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FBED8-DC1F-3C99-0085-B10BC3BCE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If rate </a:t>
            </a:r>
            <a:r>
              <a:rPr lang="en-US" i="1" dirty="0"/>
              <a:t>constants</a:t>
            </a:r>
            <a:r>
              <a:rPr lang="en-US" dirty="0"/>
              <a:t> are changing in time, the leap condition should be modified</a:t>
            </a:r>
          </a:p>
          <a:p>
            <a:r>
              <a:rPr lang="en-US" dirty="0"/>
              <a:t>Adjustment for piecewise monotonic time-dependence (green)</a:t>
            </a:r>
          </a:p>
          <a:p>
            <a:r>
              <a:rPr lang="en-US" dirty="0"/>
              <a:t>AUC ~ probability of escaping intervention scope? ~5% error in AUC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9EEB344A-1334-912A-970B-22ED485F0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987" y="-837282"/>
            <a:ext cx="5177013" cy="8135305"/>
          </a:xfrm>
          <a:prstGeom prst="rect">
            <a:avLst/>
          </a:prstGeom>
        </p:spPr>
      </p:pic>
      <p:pic>
        <p:nvPicPr>
          <p:cNvPr id="11" name="Graphic 10" descr="Surgical mask outline">
            <a:extLst>
              <a:ext uri="{FF2B5EF4-FFF2-40B4-BE49-F238E27FC236}">
                <a16:creationId xmlns:a16="http://schemas.microsoft.com/office/drawing/2014/main" id="{4867A4CD-3A33-6BAD-AF44-0A1D08DC0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855" y="3395625"/>
            <a:ext cx="438247" cy="43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230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52AF8-E835-47E6-7161-0D95AEB6B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06E8-9C4A-6A36-7463-A5303C4EF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34A15-F302-696A-AA45-8E9A399FC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1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FE89E15D-4CC8-9DB8-EC14-AA84B6B2E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" y="1746293"/>
            <a:ext cx="12213477" cy="27705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1F4519-A6FF-AF3F-36D8-D7AA714E8CC4}"/>
              </a:ext>
            </a:extLst>
          </p:cNvPr>
          <p:cNvSpPr/>
          <p:nvPr/>
        </p:nvSpPr>
        <p:spPr>
          <a:xfrm>
            <a:off x="9527755" y="2785431"/>
            <a:ext cx="2304361" cy="363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286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EFA33-7253-8076-4ED2-C8F592037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708DA644-1A89-4563-AE10-08F9F2C84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963" y="3165380"/>
            <a:ext cx="4229099" cy="321649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70630-9129-6670-2AF2-800A302C8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360928"/>
            <a:ext cx="5256212" cy="4508060"/>
          </a:xfrm>
        </p:spPr>
        <p:txBody>
          <a:bodyPr>
            <a:normAutofit/>
          </a:bodyPr>
          <a:lstStyle/>
          <a:p>
            <a:r>
              <a:rPr lang="en-US" sz="2000" dirty="0"/>
              <a:t>Wildtype infected cells sustained at a low level by reactivation of latently infected cells</a:t>
            </a:r>
          </a:p>
          <a:p>
            <a:r>
              <a:rPr lang="en-US" sz="2000" dirty="0"/>
              <a:t>Drug inhibits &gt;75% of wildtype infections</a:t>
            </a:r>
          </a:p>
          <a:p>
            <a:r>
              <a:rPr lang="en-US" sz="2000" dirty="0"/>
              <a:t>Mutation to resistant subtype</a:t>
            </a:r>
          </a:p>
          <a:p>
            <a:endParaRPr lang="en-US" sz="2000" dirty="0"/>
          </a:p>
          <a:p>
            <a:r>
              <a:rPr lang="en-US" sz="2000" dirty="0"/>
              <a:t>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</a:t>
            </a:r>
            <a:r>
              <a:rPr lang="en-US" sz="2000" baseline="30000" dirty="0"/>
              <a:t>*</a:t>
            </a:r>
            <a:r>
              <a:rPr lang="en-US" sz="2000" dirty="0"/>
              <a:t>: equilibrium population of </a:t>
            </a:r>
            <a:r>
              <a:rPr lang="en-US" sz="2000" dirty="0" err="1"/>
              <a:t>y</a:t>
            </a:r>
            <a:r>
              <a:rPr lang="en-US" sz="2000" baseline="-25000" dirty="0" err="1"/>
              <a:t>s</a:t>
            </a:r>
            <a:endParaRPr lang="en-US" sz="2000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f</a:t>
            </a:r>
            <a:r>
              <a:rPr lang="en-US" sz="2000" baseline="-25000" dirty="0" err="1"/>
              <a:t>rep</a:t>
            </a:r>
            <a:r>
              <a:rPr lang="en-US" sz="2000" dirty="0"/>
              <a:t>: fraction of y</a:t>
            </a:r>
            <a:r>
              <a:rPr lang="en-US" sz="2000" baseline="30000" dirty="0"/>
              <a:t>*</a:t>
            </a:r>
            <a:r>
              <a:rPr lang="en-US" sz="2000" dirty="0"/>
              <a:t> sustained by replication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/>
              <a:t>μ</a:t>
            </a:r>
            <a:r>
              <a:rPr lang="en-US" sz="2000" dirty="0"/>
              <a:t>: mutation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</a:t>
            </a:r>
            <a:r>
              <a:rPr lang="el-GR" sz="2000" baseline="-25000" dirty="0"/>
              <a:t>μ</a:t>
            </a:r>
            <a:r>
              <a:rPr lang="en-US" sz="2000" dirty="0"/>
              <a:t>: reproductive number of mutant</a:t>
            </a:r>
          </a:p>
        </p:txBody>
      </p:sp>
      <p:pic>
        <p:nvPicPr>
          <p:cNvPr id="55" name="Picture 54" descr="A graph with green line and red line&#10;&#10;Description automatically generated">
            <a:extLst>
              <a:ext uri="{FF2B5EF4-FFF2-40B4-BE49-F238E27FC236}">
                <a16:creationId xmlns:a16="http://schemas.microsoft.com/office/drawing/2014/main" id="{64838893-299E-A7DE-E816-D7B088F96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426" y="3170645"/>
            <a:ext cx="4229099" cy="321649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1455824-DF03-BCE4-E4DB-A8D916ACDCC2}"/>
              </a:ext>
            </a:extLst>
          </p:cNvPr>
          <p:cNvGrpSpPr/>
          <p:nvPr/>
        </p:nvGrpSpPr>
        <p:grpSpPr>
          <a:xfrm>
            <a:off x="7294588" y="260120"/>
            <a:ext cx="3582373" cy="2837200"/>
            <a:chOff x="7294588" y="260120"/>
            <a:chExt cx="3582373" cy="28372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3ACEA80-DEAC-AB1F-B58B-90D4F8D28746}"/>
                </a:ext>
              </a:extLst>
            </p:cNvPr>
            <p:cNvGrpSpPr/>
            <p:nvPr/>
          </p:nvGrpSpPr>
          <p:grpSpPr>
            <a:xfrm>
              <a:off x="7294588" y="260120"/>
              <a:ext cx="3582373" cy="2232437"/>
              <a:chOff x="6587017" y="3547605"/>
              <a:chExt cx="3582373" cy="223243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B321ABD-246A-908A-9566-F2715AF31645}"/>
                  </a:ext>
                </a:extLst>
              </p:cNvPr>
              <p:cNvGrpSpPr/>
              <p:nvPr/>
            </p:nvGrpSpPr>
            <p:grpSpPr>
              <a:xfrm>
                <a:off x="6587017" y="3547605"/>
                <a:ext cx="3582373" cy="1884582"/>
                <a:chOff x="7173686" y="3123062"/>
                <a:chExt cx="3582373" cy="1884582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40DCA00-4B4B-9A9E-ECA1-E2C7FAE7EE77}"/>
                    </a:ext>
                  </a:extLst>
                </p:cNvPr>
                <p:cNvGrpSpPr/>
                <p:nvPr/>
              </p:nvGrpSpPr>
              <p:grpSpPr>
                <a:xfrm>
                  <a:off x="7704603" y="3123062"/>
                  <a:ext cx="3051456" cy="1884582"/>
                  <a:chOff x="8150918" y="2970449"/>
                  <a:chExt cx="3051456" cy="1884582"/>
                </a:xfrm>
              </p:grpSpPr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E6A0E89D-615A-D67D-1E8A-6C0FFD3F40D9}"/>
                      </a:ext>
                    </a:extLst>
                  </p:cNvPr>
                  <p:cNvSpPr/>
                  <p:nvPr/>
                </p:nvSpPr>
                <p:spPr>
                  <a:xfrm>
                    <a:off x="9415389" y="3872603"/>
                    <a:ext cx="522515" cy="522515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Y</a:t>
                    </a:r>
                    <a:r>
                      <a:rPr lang="en-US" baseline="-25000" dirty="0"/>
                      <a:t>s</a:t>
                    </a:r>
                    <a:endParaRPr lang="en-US" dirty="0"/>
                  </a:p>
                </p:txBody>
              </p: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AE3369A1-FD67-A2B1-27DE-E6E9740105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97573" y="4133861"/>
                    <a:ext cx="1017816" cy="0"/>
                  </a:xfrm>
                  <a:prstGeom prst="straightConnector1">
                    <a:avLst/>
                  </a:prstGeom>
                  <a:ln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7-Point Star 41">
                    <a:extLst>
                      <a:ext uri="{FF2B5EF4-FFF2-40B4-BE49-F238E27FC236}">
                        <a16:creationId xmlns:a16="http://schemas.microsoft.com/office/drawing/2014/main" id="{668FDAAD-9E7F-0511-9729-522A6D8CB2B9}"/>
                      </a:ext>
                    </a:extLst>
                  </p:cNvPr>
                  <p:cNvSpPr/>
                  <p:nvPr/>
                </p:nvSpPr>
                <p:spPr>
                  <a:xfrm>
                    <a:off x="8804549" y="3429000"/>
                    <a:ext cx="407728" cy="381000"/>
                  </a:xfrm>
                  <a:prstGeom prst="star7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/>
                      <a:t>s</a:t>
                    </a:r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E5BAB614-DDB4-39EC-CF88-C993108F54C8}"/>
                      </a:ext>
                    </a:extLst>
                  </p:cNvPr>
                  <p:cNvSpPr/>
                  <p:nvPr/>
                </p:nvSpPr>
                <p:spPr>
                  <a:xfrm>
                    <a:off x="8150918" y="3872602"/>
                    <a:ext cx="522515" cy="522515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X</a:t>
                    </a:r>
                  </a:p>
                </p:txBody>
              </p: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E8C77CC8-E5F9-B2FD-836E-07BA3BB0CE57}"/>
                      </a:ext>
                    </a:extLst>
                  </p:cNvPr>
                  <p:cNvCxnSpPr>
                    <a:stCxn id="42" idx="2"/>
                  </p:cNvCxnSpPr>
                  <p:nvPr/>
                </p:nvCxnSpPr>
                <p:spPr>
                  <a:xfrm>
                    <a:off x="9099141" y="3810002"/>
                    <a:ext cx="113136" cy="323858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Curved Connector 44">
                    <a:extLst>
                      <a:ext uri="{FF2B5EF4-FFF2-40B4-BE49-F238E27FC236}">
                        <a16:creationId xmlns:a16="http://schemas.microsoft.com/office/drawing/2014/main" id="{CF2FA2DE-ECFA-E9A4-BB35-0830F0F49E0C}"/>
                      </a:ext>
                    </a:extLst>
                  </p:cNvPr>
                  <p:cNvCxnSpPr>
                    <a:stCxn id="37" idx="0"/>
                    <a:endCxn id="42" idx="1"/>
                  </p:cNvCxnSpPr>
                  <p:nvPr/>
                </p:nvCxnSpPr>
                <p:spPr>
                  <a:xfrm rot="16200000" flipV="1">
                    <a:off x="9345174" y="3541129"/>
                    <a:ext cx="198579" cy="464369"/>
                  </a:xfrm>
                  <a:prstGeom prst="curvedConnector2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C6B4E72B-5FF4-9F3B-E03D-44E2B9A70B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862137" y="3617167"/>
                    <a:ext cx="370977" cy="312294"/>
                  </a:xfrm>
                  <a:prstGeom prst="straightConnector1">
                    <a:avLst/>
                  </a:prstGeom>
                  <a:ln>
                    <a:prstDash val="sysDash"/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92BB38D5-A69A-5478-2F20-AFE8877318C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389158" y="4395118"/>
                    <a:ext cx="1" cy="459913"/>
                  </a:xfrm>
                  <a:prstGeom prst="straightConnector1">
                    <a:avLst/>
                  </a:prstGeom>
                  <a:ln>
                    <a:prstDash val="sysDash"/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2ADA9886-754F-5C45-B9E2-DA0420DBBB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008413" y="2970449"/>
                    <a:ext cx="0" cy="458551"/>
                  </a:xfrm>
                  <a:prstGeom prst="straightConnector1">
                    <a:avLst/>
                  </a:prstGeom>
                  <a:ln>
                    <a:prstDash val="sysDash"/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F15438FE-C240-A3C1-15A0-F65CADC2A5A0}"/>
                      </a:ext>
                    </a:extLst>
                  </p:cNvPr>
                  <p:cNvCxnSpPr>
                    <a:cxnSpLocks/>
                    <a:stCxn id="37" idx="6"/>
                    <a:endCxn id="52" idx="2"/>
                  </p:cNvCxnSpPr>
                  <p:nvPr/>
                </p:nvCxnSpPr>
                <p:spPr>
                  <a:xfrm>
                    <a:off x="9937904" y="4133861"/>
                    <a:ext cx="741955" cy="5456"/>
                  </a:xfrm>
                  <a:prstGeom prst="straightConnector1">
                    <a:avLst/>
                  </a:prstGeom>
                  <a:ln>
                    <a:solidFill>
                      <a:schemeClr val="bg2">
                        <a:lumMod val="90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8494914B-A5BC-FD19-9AF5-E0DAAEA16970}"/>
                      </a:ext>
                    </a:extLst>
                  </p:cNvPr>
                  <p:cNvSpPr/>
                  <p:nvPr/>
                </p:nvSpPr>
                <p:spPr>
                  <a:xfrm>
                    <a:off x="10679859" y="3878059"/>
                    <a:ext cx="522515" cy="522515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Z</a:t>
                    </a:r>
                    <a:r>
                      <a:rPr lang="en-US" baseline="-25000" dirty="0"/>
                      <a:t>i</a:t>
                    </a:r>
                    <a:endParaRPr lang="en-US" dirty="0"/>
                  </a:p>
                </p:txBody>
              </p:sp>
            </p:grp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EFB1380D-E11E-A07E-7596-F5FF466178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73686" y="4286473"/>
                  <a:ext cx="530917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4B3EA86-CC7F-96CF-8A7C-96B67C922E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9293" y="4711016"/>
                <a:ext cx="258295" cy="666527"/>
              </a:xfrm>
              <a:prstGeom prst="straightConnector1">
                <a:avLst/>
              </a:prstGeom>
              <a:ln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95F4469-6DD4-823E-7C4F-A1A8BF1E86C8}"/>
                  </a:ext>
                </a:extLst>
              </p:cNvPr>
              <p:cNvSpPr/>
              <p:nvPr/>
            </p:nvSpPr>
            <p:spPr>
              <a:xfrm>
                <a:off x="8382405" y="5257527"/>
                <a:ext cx="522515" cy="52251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Y</a:t>
                </a:r>
                <a:r>
                  <a:rPr lang="en-US" baseline="-25000" dirty="0" err="1"/>
                  <a:t>r</a:t>
                </a:r>
                <a:endParaRPr lang="en-US" dirty="0"/>
              </a:p>
            </p:txBody>
          </p:sp>
        </p:grpSp>
        <p:pic>
          <p:nvPicPr>
            <p:cNvPr id="8" name="Graphic 7" descr="Medicine outline">
              <a:extLst>
                <a:ext uri="{FF2B5EF4-FFF2-40B4-BE49-F238E27FC236}">
                  <a16:creationId xmlns:a16="http://schemas.microsoft.com/office/drawing/2014/main" id="{7AAA0C8B-EC89-DFEF-B620-7FBEDF9E3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29473" y="1045242"/>
              <a:ext cx="315686" cy="315686"/>
            </a:xfrm>
            <a:prstGeom prst="rect">
              <a:avLst/>
            </a:prstGeom>
          </p:spPr>
        </p:pic>
        <p:sp>
          <p:nvSpPr>
            <p:cNvPr id="9" name="7-Point Star 8">
              <a:extLst>
                <a:ext uri="{FF2B5EF4-FFF2-40B4-BE49-F238E27FC236}">
                  <a16:creationId xmlns:a16="http://schemas.microsoft.com/office/drawing/2014/main" id="{66AAEACA-DBE6-69C7-D101-FDB546E4FF3E}"/>
                </a:ext>
              </a:extLst>
            </p:cNvPr>
            <p:cNvSpPr/>
            <p:nvPr/>
          </p:nvSpPr>
          <p:spPr>
            <a:xfrm>
              <a:off x="8479136" y="2403110"/>
              <a:ext cx="407728" cy="381000"/>
            </a:xfrm>
            <a:prstGeom prst="star7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</a:t>
              </a:r>
            </a:p>
          </p:txBody>
        </p: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597055D5-54FE-CCCC-5568-39D94A442A47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rot="10800000" flipV="1">
              <a:off x="8886865" y="2492554"/>
              <a:ext cx="435296" cy="155579"/>
            </a:xfrm>
            <a:prstGeom prst="curvedConnector3">
              <a:avLst>
                <a:gd name="adj1" fmla="val -15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C9B026D-AF38-AB28-6E7A-6CFF2B0DA25A}"/>
                </a:ext>
              </a:extLst>
            </p:cNvPr>
            <p:cNvCxnSpPr>
              <a:stCxn id="43" idx="5"/>
              <a:endCxn id="17" idx="2"/>
            </p:cNvCxnSpPr>
            <p:nvPr/>
          </p:nvCxnSpPr>
          <p:spPr>
            <a:xfrm>
              <a:off x="8271499" y="1608267"/>
              <a:ext cx="818477" cy="6230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72836D8-6731-855E-4735-3E1D11701728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8683000" y="2057400"/>
              <a:ext cx="199223" cy="34571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9EE35E1-CAFC-2418-59B5-AE19BB2CA47B}"/>
                </a:ext>
              </a:extLst>
            </p:cNvPr>
            <p:cNvCxnSpPr>
              <a:cxnSpLocks/>
            </p:cNvCxnSpPr>
            <p:nvPr/>
          </p:nvCxnSpPr>
          <p:spPr>
            <a:xfrm>
              <a:off x="9612491" y="2225804"/>
              <a:ext cx="554766" cy="4451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655F2D-2FD8-2C39-CE39-75F881B45CCB}"/>
                </a:ext>
              </a:extLst>
            </p:cNvPr>
            <p:cNvCxnSpPr>
              <a:cxnSpLocks/>
            </p:cNvCxnSpPr>
            <p:nvPr/>
          </p:nvCxnSpPr>
          <p:spPr>
            <a:xfrm>
              <a:off x="8680737" y="2758430"/>
              <a:ext cx="0" cy="33889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71F2C1F0-961B-DED5-C5D4-45584F93F72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72710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Mutant emergence</a:t>
            </a:r>
            <a:br>
              <a:rPr lang="en-US" sz="4400" dirty="0"/>
            </a:br>
            <a:r>
              <a:rPr lang="en-US" sz="4400" dirty="0"/>
              <a:t>	</a:t>
            </a:r>
            <a:endParaRPr lang="en-US" sz="4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57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E8CD-4B66-86CA-4689-1EDDE5C7B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69BCF966-0FAA-EC08-1A51-F3B541D19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9669" y="1024568"/>
            <a:ext cx="7500125" cy="583343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23F29D-FAD3-365E-CFC3-7E92E2FDA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27103" cy="1325563"/>
          </a:xfrm>
        </p:spPr>
        <p:txBody>
          <a:bodyPr/>
          <a:lstStyle/>
          <a:p>
            <a:r>
              <a:rPr lang="en-US" dirty="0"/>
              <a:t>Mutant emergence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chemeClr val="accent2"/>
                </a:solidFill>
              </a:rPr>
              <a:t>&amp; leaping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2D57ACB-F4E4-1C82-A092-3D3F59A7186B}"/>
              </a:ext>
            </a:extLst>
          </p:cNvPr>
          <p:cNvSpPr txBox="1">
            <a:spLocks/>
          </p:cNvSpPr>
          <p:nvPr/>
        </p:nvSpPr>
        <p:spPr>
          <a:xfrm>
            <a:off x="309091" y="1877975"/>
            <a:ext cx="5256212" cy="45080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Species extinction and creation inherently violate leap condition</a:t>
            </a:r>
          </a:p>
          <a:p>
            <a:r>
              <a:rPr lang="en-US" sz="2000" dirty="0"/>
              <a:t>Tau leaping by default only protects species extinction</a:t>
            </a:r>
          </a:p>
        </p:txBody>
      </p:sp>
    </p:spTree>
    <p:extLst>
      <p:ext uri="{BB962C8B-B14F-4D97-AF65-F5344CB8AC3E}">
        <p14:creationId xmlns:p14="http://schemas.microsoft.com/office/powerpoint/2010/main" val="1275314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DBECD-06BC-0A52-B1E6-4C0956F3D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0EB57303-ED1B-3C12-ABF0-BA996ACB2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" y="1746293"/>
            <a:ext cx="12213477" cy="27705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B53F9A-092C-9C18-9374-32728928A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42FCE-D504-2FDD-C369-F50A246D17F9}"/>
              </a:ext>
            </a:extLst>
          </p:cNvPr>
          <p:cNvSpPr/>
          <p:nvPr/>
        </p:nvSpPr>
        <p:spPr>
          <a:xfrm>
            <a:off x="5264227" y="3571636"/>
            <a:ext cx="1445045" cy="363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907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993F2-FE1F-A7BC-DBC1-368D56539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27103" cy="1325563"/>
          </a:xfrm>
        </p:spPr>
        <p:txBody>
          <a:bodyPr/>
          <a:lstStyle/>
          <a:p>
            <a:r>
              <a:rPr lang="en-US" dirty="0"/>
              <a:t>Mutant emergence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chemeClr val="accent6"/>
                </a:solidFill>
              </a:rPr>
              <a:t>&amp; partitioning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A3E1EC14-ED3E-0132-6EF0-4B0D7DCA3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4897" y="-429944"/>
            <a:ext cx="4727103" cy="7563366"/>
          </a:xfr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E9D53BD-309C-E8F5-B424-C5251679279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A black and white math equation&#10;&#10;Description automatically generated with medium confidence">
            <a:extLst>
              <a:ext uri="{FF2B5EF4-FFF2-40B4-BE49-F238E27FC236}">
                <a16:creationId xmlns:a16="http://schemas.microsoft.com/office/drawing/2014/main" id="{0BAE6F57-D766-D976-0BCA-3ABA25D12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713" y="3759343"/>
            <a:ext cx="4602671" cy="1448989"/>
          </a:xfrm>
          <a:prstGeom prst="rect">
            <a:avLst/>
          </a:prstGeom>
        </p:spPr>
      </p:pic>
      <p:pic>
        <p:nvPicPr>
          <p:cNvPr id="8" name="Picture 7" descr="A black and white text&#10;&#10;Description automatically generated">
            <a:extLst>
              <a:ext uri="{FF2B5EF4-FFF2-40B4-BE49-F238E27FC236}">
                <a16:creationId xmlns:a16="http://schemas.microsoft.com/office/drawing/2014/main" id="{0091496A-9E4C-7F06-EE61-34706A644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849" y="5353847"/>
            <a:ext cx="3200400" cy="88159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A974073-115E-A6C0-87E3-D0346A31EB2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Partitioning by propensity neglects likely extinctions near threshold</a:t>
            </a:r>
          </a:p>
        </p:txBody>
      </p:sp>
    </p:spTree>
    <p:extLst>
      <p:ext uri="{BB962C8B-B14F-4D97-AF65-F5344CB8AC3E}">
        <p14:creationId xmlns:p14="http://schemas.microsoft.com/office/powerpoint/2010/main" val="2393611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7BC1A-77A5-B7DA-6156-644D39663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1C749-89B2-BDE6-2013-B43513348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D22A1-E7E4-DAF7-2242-13CCBAF5C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1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D4D9441C-EA3C-380B-37A3-1ED78BCEF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" y="1746293"/>
            <a:ext cx="12213477" cy="27705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F7683F-E48E-4A82-F2C4-107137DF5C40}"/>
              </a:ext>
            </a:extLst>
          </p:cNvPr>
          <p:cNvSpPr/>
          <p:nvPr/>
        </p:nvSpPr>
        <p:spPr>
          <a:xfrm>
            <a:off x="3294043" y="3899971"/>
            <a:ext cx="1322024" cy="407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25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43A2-4523-4299-2530-CD6346CF0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Equilibria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chemeClr val="accent6"/>
                </a:solidFill>
              </a:rPr>
              <a:t>&amp; partitioning</a:t>
            </a:r>
          </a:p>
        </p:txBody>
      </p:sp>
      <p:pic>
        <p:nvPicPr>
          <p:cNvPr id="5" name="Content Placeholder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7A4344-206C-05C1-D49B-10F4EDD17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3836" y="1806766"/>
            <a:ext cx="6418164" cy="4919030"/>
          </a:xfr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FD3993C-8E02-FFCA-FAE0-92AF156E184B}"/>
              </a:ext>
            </a:extLst>
          </p:cNvPr>
          <p:cNvSpPr txBox="1">
            <a:spLocks/>
          </p:cNvSpPr>
          <p:nvPr/>
        </p:nvSpPr>
        <p:spPr>
          <a:xfrm>
            <a:off x="283763" y="1806766"/>
            <a:ext cx="5490073" cy="40622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Schlögl</a:t>
            </a:r>
            <a:r>
              <a:rPr lang="en-US" dirty="0"/>
              <a:t> system</a:t>
            </a:r>
          </a:p>
          <a:p>
            <a:r>
              <a:rPr lang="en-US" dirty="0"/>
              <a:t>Macroscopic </a:t>
            </a:r>
            <a:r>
              <a:rPr lang="en-US" dirty="0" err="1"/>
              <a:t>bistability</a:t>
            </a:r>
            <a:r>
              <a:rPr lang="en-US" dirty="0"/>
              <a:t> requires randomness at larger scale</a:t>
            </a:r>
          </a:p>
          <a:p>
            <a:r>
              <a:rPr lang="en-US" dirty="0"/>
              <a:t>Stochastic differential equations. Euler-Maruyama method</a:t>
            </a:r>
          </a:p>
        </p:txBody>
      </p:sp>
      <p:pic>
        <p:nvPicPr>
          <p:cNvPr id="8" name="Picture 7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53FE1FC0-3ECA-D80F-73A8-8AEBA1BF5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3197" y="396407"/>
            <a:ext cx="1352320" cy="135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65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8A7B1-73EC-5636-747A-AAD441EA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Infectious disease dynamics</a:t>
            </a:r>
          </a:p>
        </p:txBody>
      </p:sp>
      <p:pic>
        <p:nvPicPr>
          <p:cNvPr id="7" name="Content Placeholder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658FC4B-5359-202C-93E4-31C7BBC0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801784" cy="4351338"/>
          </a:xfrm>
        </p:spPr>
      </p:pic>
      <p:pic>
        <p:nvPicPr>
          <p:cNvPr id="4" name="Picture 3" descr="A diagram of a circle with a letter in it&#10;&#10;Description automatically generated">
            <a:extLst>
              <a:ext uri="{FF2B5EF4-FFF2-40B4-BE49-F238E27FC236}">
                <a16:creationId xmlns:a16="http://schemas.microsoft.com/office/drawing/2014/main" id="{61B8C8E7-E271-4112-147A-BA58FF9A2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080" y="1440035"/>
            <a:ext cx="4570720" cy="1500552"/>
          </a:xfrm>
          <a:prstGeom prst="rect">
            <a:avLst/>
          </a:prstGeom>
        </p:spPr>
      </p:pic>
      <p:pic>
        <p:nvPicPr>
          <p:cNvPr id="5" name="Picture 4" descr="A mathematical equation with numbers&#10;&#10;Description automatically generated with medium confidence">
            <a:extLst>
              <a:ext uri="{FF2B5EF4-FFF2-40B4-BE49-F238E27FC236}">
                <a16:creationId xmlns:a16="http://schemas.microsoft.com/office/drawing/2014/main" id="{5CA939E8-4FDC-2E2E-FE2A-50E44C324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100" y="3429000"/>
            <a:ext cx="2808679" cy="2527811"/>
          </a:xfrm>
          <a:prstGeom prst="rect">
            <a:avLst/>
          </a:prstGeom>
        </p:spPr>
      </p:pic>
      <p:pic>
        <p:nvPicPr>
          <p:cNvPr id="12" name="Picture 1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80C0DB8-D5B1-0F10-67FA-5A26AF617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984" y="1690688"/>
            <a:ext cx="5842000" cy="4381500"/>
          </a:xfrm>
          <a:prstGeom prst="rect">
            <a:avLst/>
          </a:prstGeom>
        </p:spPr>
      </p:pic>
      <p:pic>
        <p:nvPicPr>
          <p:cNvPr id="14" name="Picture 1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279EAA3-BA11-3A25-CD01-67BBF8637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984" y="1690688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4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53B35-CDF4-B6AE-7EDF-44BC971FC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173E0-2F37-0193-5E8E-0540A9AB6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Rounding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chemeClr val="accent6"/>
                </a:solidFill>
              </a:rPr>
              <a:t>&amp; partitioning</a:t>
            </a:r>
          </a:p>
        </p:txBody>
      </p:sp>
      <p:pic>
        <p:nvPicPr>
          <p:cNvPr id="8" name="Picture 7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D855B070-F33A-B810-1BF8-EBBFA84BA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809" y="718276"/>
            <a:ext cx="7228596" cy="542144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8C799BA-C02F-EB52-D018-52E025381573}"/>
              </a:ext>
            </a:extLst>
          </p:cNvPr>
          <p:cNvSpPr txBox="1">
            <a:spLocks/>
          </p:cNvSpPr>
          <p:nvPr/>
        </p:nvSpPr>
        <p:spPr>
          <a:xfrm>
            <a:off x="283764" y="1806766"/>
            <a:ext cx="4944046" cy="40622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Integration (even stochastic) uses continuous variables for “fast” system </a:t>
            </a:r>
          </a:p>
          <a:p>
            <a:r>
              <a:rPr lang="en-US" dirty="0"/>
              <a:t>But must round populations for “slow” system</a:t>
            </a:r>
          </a:p>
          <a:p>
            <a:r>
              <a:rPr lang="en-US" dirty="0"/>
              <a:t>“Persistent shortfall bias”</a:t>
            </a:r>
          </a:p>
        </p:txBody>
      </p:sp>
    </p:spTree>
    <p:extLst>
      <p:ext uri="{BB962C8B-B14F-4D97-AF65-F5344CB8AC3E}">
        <p14:creationId xmlns:p14="http://schemas.microsoft.com/office/powerpoint/2010/main" val="1068880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4B45F-3AAD-54C3-F124-737AA7430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4D150-AA5A-549A-E0AD-EBEA88BF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Rounding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chemeClr val="accent6"/>
                </a:solidFill>
              </a:rPr>
              <a:t>&amp; partitioning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406E17-9D9A-19AA-8ABB-B05F6B755F08}"/>
              </a:ext>
            </a:extLst>
          </p:cNvPr>
          <p:cNvSpPr txBox="1">
            <a:spLocks/>
          </p:cNvSpPr>
          <p:nvPr/>
        </p:nvSpPr>
        <p:spPr>
          <a:xfrm>
            <a:off x="283764" y="1806766"/>
            <a:ext cx="4944046" cy="40622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Integration (even stochastic) uses continuous variables for “fast” system </a:t>
            </a:r>
          </a:p>
          <a:p>
            <a:r>
              <a:rPr lang="en-US" dirty="0"/>
              <a:t>But must round populations for “slow” system</a:t>
            </a:r>
          </a:p>
          <a:p>
            <a:r>
              <a:rPr lang="en-US" dirty="0"/>
              <a:t>“Persistent shortfall bias”</a:t>
            </a:r>
          </a:p>
          <a:p>
            <a:r>
              <a:rPr lang="en-US" dirty="0"/>
              <a:t>Non-realizable states</a:t>
            </a:r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A460027-7077-5427-9D8F-7E7C05904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863" y="-342022"/>
            <a:ext cx="5097137" cy="3822853"/>
          </a:xfrm>
          <a:prstGeom prst="rect">
            <a:avLst/>
          </a:prstGeom>
        </p:spPr>
      </p:pic>
      <p:pic>
        <p:nvPicPr>
          <p:cNvPr id="7" name="Picture 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9E42EC05-2BC6-B3F0-3056-9165ED58C0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466"/>
          <a:stretch/>
        </p:blipFill>
        <p:spPr>
          <a:xfrm>
            <a:off x="6964191" y="3480831"/>
            <a:ext cx="5238749" cy="3517835"/>
          </a:xfrm>
          <a:prstGeom prst="rect">
            <a:avLst/>
          </a:prstGeom>
        </p:spPr>
      </p:pic>
      <p:pic>
        <p:nvPicPr>
          <p:cNvPr id="9" name="Picture 8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39F77DC0-C2C2-FF06-0369-3BC30909F1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466"/>
          <a:stretch/>
        </p:blipFill>
        <p:spPr>
          <a:xfrm>
            <a:off x="6953174" y="3392696"/>
            <a:ext cx="5238749" cy="35178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AB2E46-1E78-C68D-8811-6ACE0EFB9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273" y="69439"/>
            <a:ext cx="1250745" cy="9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86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990BE-FE41-59A3-B424-F5DAA1502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64" y="-65128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9" name="Content Placeholder 8" descr="A table of information with text&#10;&#10;Description automatically generated with medium confidence">
            <a:extLst>
              <a:ext uri="{FF2B5EF4-FFF2-40B4-BE49-F238E27FC236}">
                <a16:creationId xmlns:a16="http://schemas.microsoft.com/office/drawing/2014/main" id="{44728ADA-6B7A-9C2E-DF17-01928F882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664" y="941535"/>
            <a:ext cx="11930672" cy="4131217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7E2C466-7332-4FA4-00D5-5DF287C378FC}"/>
                  </a:ext>
                </a:extLst>
              </p14:cNvPr>
              <p14:cNvContentPartPr/>
              <p14:nvPr/>
            </p14:nvContentPartPr>
            <p14:xfrm>
              <a:off x="8057563" y="2729258"/>
              <a:ext cx="370800" cy="3517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7E2C466-7332-4FA4-00D5-5DF287C378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48563" y="2720618"/>
                <a:ext cx="38844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90FFC7F-D464-0586-4476-9E3F4D05DF6F}"/>
                  </a:ext>
                </a:extLst>
              </p14:cNvPr>
              <p14:cNvContentPartPr/>
              <p14:nvPr/>
            </p14:nvContentPartPr>
            <p14:xfrm>
              <a:off x="4557145" y="4499664"/>
              <a:ext cx="71280" cy="1332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90FFC7F-D464-0586-4476-9E3F4D05DF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48505" y="4490664"/>
                <a:ext cx="88920" cy="1508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948E8CF-681D-6E8B-71DF-675C92B7C430}"/>
              </a:ext>
            </a:extLst>
          </p:cNvPr>
          <p:cNvSpPr txBox="1">
            <a:spLocks/>
          </p:cNvSpPr>
          <p:nvPr/>
        </p:nvSpPr>
        <p:spPr>
          <a:xfrm>
            <a:off x="272748" y="5285590"/>
            <a:ext cx="11592418" cy="144571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you have stable separation of scales, partitioning is best</a:t>
            </a:r>
          </a:p>
          <a:p>
            <a:r>
              <a:rPr lang="en-US" dirty="0"/>
              <a:t>Tau-leaping is parsimonious and flexible.</a:t>
            </a:r>
          </a:p>
          <a:p>
            <a:r>
              <a:rPr lang="en-US" dirty="0"/>
              <a:t>Consider using both and comparing results if sensitive time dependence</a:t>
            </a:r>
          </a:p>
        </p:txBody>
      </p:sp>
    </p:spTree>
    <p:extLst>
      <p:ext uri="{BB962C8B-B14F-4D97-AF65-F5344CB8AC3E}">
        <p14:creationId xmlns:p14="http://schemas.microsoft.com/office/powerpoint/2010/main" val="3681534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3AD6E-AD73-E958-BE22-2B1862A3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EE242-A004-77BD-1BCE-33F6B39C6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4976" cy="4351338"/>
          </a:xfrm>
        </p:spPr>
        <p:txBody>
          <a:bodyPr/>
          <a:lstStyle/>
          <a:p>
            <a:r>
              <a:rPr lang="en-US" dirty="0"/>
              <a:t>Multi-level Monte Carlo</a:t>
            </a:r>
          </a:p>
          <a:p>
            <a:r>
              <a:rPr lang="en-US" dirty="0"/>
              <a:t>Adaptive step size for stochastic differential equation solver</a:t>
            </a:r>
          </a:p>
          <a:p>
            <a:r>
              <a:rPr lang="en-US" dirty="0"/>
              <a:t>GPU integration using Julia </a:t>
            </a:r>
          </a:p>
        </p:txBody>
      </p:sp>
    </p:spTree>
    <p:extLst>
      <p:ext uri="{BB962C8B-B14F-4D97-AF65-F5344CB8AC3E}">
        <p14:creationId xmlns:p14="http://schemas.microsoft.com/office/powerpoint/2010/main" val="886293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44205-850A-0A4C-D730-7AABE60C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DA8D5-08AB-5A18-E720-7A6AED04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2122D-39B4-6B78-4F49-3F4AC8742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474465" cy="4351338"/>
          </a:xfrm>
        </p:spPr>
        <p:txBody>
          <a:bodyPr/>
          <a:lstStyle/>
          <a:p>
            <a:r>
              <a:rPr lang="en-US" dirty="0"/>
              <a:t>PI: Alison Hill</a:t>
            </a:r>
          </a:p>
          <a:p>
            <a:r>
              <a:rPr lang="en-US" dirty="0"/>
              <a:t>Hill lab: </a:t>
            </a:r>
            <a:r>
              <a:rPr lang="en-US" dirty="0" err="1"/>
              <a:t>Anjalika</a:t>
            </a:r>
            <a:r>
              <a:rPr lang="en-US" dirty="0"/>
              <a:t>, Maddie, Vivek, Anne, Anisha, and Natalia, who all gave wonderful feedback on an earlier version of this presentation</a:t>
            </a:r>
          </a:p>
          <a:p>
            <a:r>
              <a:rPr lang="en-US" dirty="0"/>
              <a:t>Johns Hopkins Rockfish cluster staff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42C01-CD06-EB96-71CF-482BC7267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699" y="862376"/>
            <a:ext cx="5133248" cy="513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95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E51300E-390A-4594-F174-40C7DA3B9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45187"/>
            <a:ext cx="10515600" cy="1283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ED7F3-4523-8215-54D1-C1759C2BD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foundations of chemical kinetics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C5CE17C-4203-01E8-24D7-A62628A7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249"/>
            <a:ext cx="10515600" cy="10277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Replace differential equations with the </a:t>
            </a:r>
            <a:r>
              <a:rPr lang="en-US" b="1" dirty="0"/>
              <a:t>probability-propensity relationship</a:t>
            </a:r>
            <a:r>
              <a:rPr lang="en-US" dirty="0"/>
              <a:t>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D81B5F-3091-E609-C376-BA1F72CB49C8}"/>
              </a:ext>
            </a:extLst>
          </p:cNvPr>
          <p:cNvGrpSpPr/>
          <p:nvPr/>
        </p:nvGrpSpPr>
        <p:grpSpPr>
          <a:xfrm>
            <a:off x="5294645" y="3723388"/>
            <a:ext cx="4907770" cy="2931948"/>
            <a:chOff x="5750805" y="3723388"/>
            <a:chExt cx="4907770" cy="2931948"/>
          </a:xfrm>
        </p:grpSpPr>
        <p:pic>
          <p:nvPicPr>
            <p:cNvPr id="4" name="Picture 3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58E23A65-7092-1965-0827-ECBDB6DC8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1754" y="4092720"/>
              <a:ext cx="3416821" cy="256261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4C63C3-6BAF-1B9E-0CDB-6340D96CDABB}"/>
                </a:ext>
              </a:extLst>
            </p:cNvPr>
            <p:cNvSpPr txBox="1"/>
            <p:nvPr/>
          </p:nvSpPr>
          <p:spPr>
            <a:xfrm>
              <a:off x="7275570" y="3723388"/>
              <a:ext cx="3349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Stochastic simulation algorithm</a:t>
              </a:r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A898B5AB-1E2F-4DB6-7282-2265321FE234}"/>
                </a:ext>
              </a:extLst>
            </p:cNvPr>
            <p:cNvSpPr/>
            <p:nvPr/>
          </p:nvSpPr>
          <p:spPr>
            <a:xfrm>
              <a:off x="5750805" y="4753119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9AC37F5-EC02-3534-AEE6-DEA3AC9626BC}"/>
              </a:ext>
            </a:extLst>
          </p:cNvPr>
          <p:cNvSpPr txBox="1"/>
          <p:nvPr/>
        </p:nvSpPr>
        <p:spPr>
          <a:xfrm>
            <a:off x="2867481" y="3723388"/>
            <a:ext cx="170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Gillespie’s trick</a:t>
            </a:r>
          </a:p>
        </p:txBody>
      </p:sp>
      <p:pic>
        <p:nvPicPr>
          <p:cNvPr id="14" name="Picture 13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B3988045-E45B-9700-476B-D42F21451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233" y="4269943"/>
            <a:ext cx="2809837" cy="111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3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9FB41-4B8B-7FE4-C370-50923CBAC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31371"/>
          </a:xfrm>
        </p:spPr>
        <p:txBody>
          <a:bodyPr/>
          <a:lstStyle/>
          <a:p>
            <a:pPr algn="ctr"/>
            <a:r>
              <a:rPr lang="en-US" dirty="0"/>
              <a:t>HIV dynamics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4A4E4-17C2-F6A0-3E63-F4A0D6200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80687"/>
            <a:ext cx="4924105" cy="4878596"/>
          </a:xfrm>
        </p:spPr>
        <p:txBody>
          <a:bodyPr>
            <a:normAutofit/>
          </a:bodyPr>
          <a:lstStyle/>
          <a:p>
            <a:r>
              <a:rPr lang="en-US" sz="1800" dirty="0"/>
              <a:t>Different kinds of stochasticity</a:t>
            </a:r>
          </a:p>
          <a:p>
            <a:r>
              <a:rPr lang="en-US" sz="1800" dirty="0"/>
              <a:t>(1) Rare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Drug resistant mutation (one mutation per between ten thousand and ten million infection events)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Entering latency (~1/million cells)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Exiting latency (~4/ten thousand cells per day)</a:t>
            </a:r>
          </a:p>
          <a:p>
            <a:r>
              <a:rPr lang="en-US" sz="1800" dirty="0"/>
              <a:t>(2) Uncertain drug adherence</a:t>
            </a:r>
          </a:p>
          <a:p>
            <a:r>
              <a:rPr lang="en-US" sz="1800" dirty="0"/>
              <a:t>(3) Low population critical processes with absorbing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Establishment of strain given single cell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C80F0B-B3B5-FA2F-FB67-90B0954D6504}"/>
              </a:ext>
            </a:extLst>
          </p:cNvPr>
          <p:cNvGrpSpPr/>
          <p:nvPr/>
        </p:nvGrpSpPr>
        <p:grpSpPr>
          <a:xfrm>
            <a:off x="7419977" y="735683"/>
            <a:ext cx="2969885" cy="2235711"/>
            <a:chOff x="9131384" y="0"/>
            <a:chExt cx="2969885" cy="223571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890D819-3887-7F2B-6CDB-832E83C23DCE}"/>
                </a:ext>
              </a:extLst>
            </p:cNvPr>
            <p:cNvSpPr/>
            <p:nvPr/>
          </p:nvSpPr>
          <p:spPr>
            <a:xfrm>
              <a:off x="9154885" y="122489"/>
              <a:ext cx="522515" cy="5225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FBA250C-FF6D-117F-63C1-A6222CB3256B}"/>
                </a:ext>
              </a:extLst>
            </p:cNvPr>
            <p:cNvSpPr/>
            <p:nvPr/>
          </p:nvSpPr>
          <p:spPr>
            <a:xfrm>
              <a:off x="9154884" y="698057"/>
              <a:ext cx="522515" cy="52251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79895B9-DA2D-5A63-FAB0-3B5BF7314B73}"/>
                </a:ext>
              </a:extLst>
            </p:cNvPr>
            <p:cNvSpPr/>
            <p:nvPr/>
          </p:nvSpPr>
          <p:spPr>
            <a:xfrm>
              <a:off x="9131384" y="1273625"/>
              <a:ext cx="522515" cy="52251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  <a:r>
                <a:rPr lang="en-US" baseline="-25000" dirty="0"/>
                <a:t>i</a:t>
              </a:r>
              <a:endParaRPr lang="en-US" dirty="0"/>
            </a:p>
          </p:txBody>
        </p:sp>
        <p:sp>
          <p:nvSpPr>
            <p:cNvPr id="9" name="7-Point Star 8">
              <a:extLst>
                <a:ext uri="{FF2B5EF4-FFF2-40B4-BE49-F238E27FC236}">
                  <a16:creationId xmlns:a16="http://schemas.microsoft.com/office/drawing/2014/main" id="{4DC02733-7E38-ABC0-44CC-98658246359F}"/>
                </a:ext>
              </a:extLst>
            </p:cNvPr>
            <p:cNvSpPr/>
            <p:nvPr/>
          </p:nvSpPr>
          <p:spPr>
            <a:xfrm>
              <a:off x="9212279" y="1854711"/>
              <a:ext cx="407728" cy="381000"/>
            </a:xfrm>
            <a:prstGeom prst="star7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i</a:t>
              </a:r>
              <a:endParaRPr lang="en-US" sz="1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4C92F2-41C4-A6B5-69AE-3157296B2971}"/>
                </a:ext>
              </a:extLst>
            </p:cNvPr>
            <p:cNvSpPr txBox="1"/>
            <p:nvPr/>
          </p:nvSpPr>
          <p:spPr>
            <a:xfrm>
              <a:off x="9677400" y="0"/>
              <a:ext cx="2423869" cy="22337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dirty="0"/>
                <a:t>CD4+ T-cell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Infected cell (strain </a:t>
              </a:r>
              <a:r>
                <a:rPr lang="en-US" dirty="0" err="1"/>
                <a:t>i</a:t>
              </a:r>
              <a:r>
                <a:rPr lang="en-US" dirty="0"/>
                <a:t>)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Latent cell (strain </a:t>
              </a:r>
              <a:r>
                <a:rPr lang="en-US" dirty="0" err="1"/>
                <a:t>i</a:t>
              </a:r>
              <a:r>
                <a:rPr lang="en-US" dirty="0"/>
                <a:t>)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Virus particle (strain </a:t>
              </a:r>
              <a:r>
                <a:rPr lang="en-US" dirty="0" err="1"/>
                <a:t>i</a:t>
              </a:r>
              <a:r>
                <a:rPr lang="en-US" dirty="0"/>
                <a:t>)</a:t>
              </a: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23B047F-E4ED-C481-70A4-5308B07C32A0}"/>
              </a:ext>
            </a:extLst>
          </p:cNvPr>
          <p:cNvSpPr/>
          <p:nvPr/>
        </p:nvSpPr>
        <p:spPr>
          <a:xfrm>
            <a:off x="8382405" y="4449759"/>
            <a:ext cx="522515" cy="5225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  <a:r>
              <a:rPr lang="en-US" baseline="-25000" dirty="0"/>
              <a:t>i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18B00F-1FCC-34BE-B273-A7A2DC25A62A}"/>
              </a:ext>
            </a:extLst>
          </p:cNvPr>
          <p:cNvCxnSpPr>
            <a:cxnSpLocks/>
          </p:cNvCxnSpPr>
          <p:nvPr/>
        </p:nvCxnSpPr>
        <p:spPr>
          <a:xfrm>
            <a:off x="7364589" y="4711017"/>
            <a:ext cx="10178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7-Point Star 15">
            <a:extLst>
              <a:ext uri="{FF2B5EF4-FFF2-40B4-BE49-F238E27FC236}">
                <a16:creationId xmlns:a16="http://schemas.microsoft.com/office/drawing/2014/main" id="{0790A126-02EF-71D2-F13C-7CA5317AEB99}"/>
              </a:ext>
            </a:extLst>
          </p:cNvPr>
          <p:cNvSpPr/>
          <p:nvPr/>
        </p:nvSpPr>
        <p:spPr>
          <a:xfrm>
            <a:off x="7771565" y="4006156"/>
            <a:ext cx="407728" cy="381000"/>
          </a:xfrm>
          <a:prstGeom prst="star7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</a:t>
            </a:r>
            <a:endParaRPr lang="en-US" sz="14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1CAD5C-E062-7DD6-CCBC-81E2FA61A54D}"/>
              </a:ext>
            </a:extLst>
          </p:cNvPr>
          <p:cNvSpPr/>
          <p:nvPr/>
        </p:nvSpPr>
        <p:spPr>
          <a:xfrm>
            <a:off x="7117934" y="4449758"/>
            <a:ext cx="522515" cy="5225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AB2FAF-1F26-2B4D-33C7-8C84145040AC}"/>
              </a:ext>
            </a:extLst>
          </p:cNvPr>
          <p:cNvCxnSpPr>
            <a:stCxn id="16" idx="2"/>
          </p:cNvCxnSpPr>
          <p:nvPr/>
        </p:nvCxnSpPr>
        <p:spPr>
          <a:xfrm>
            <a:off x="8066157" y="4387158"/>
            <a:ext cx="113136" cy="32385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192F9DB0-F9A0-C6EE-0F41-FC3B3D7CDC6F}"/>
              </a:ext>
            </a:extLst>
          </p:cNvPr>
          <p:cNvCxnSpPr>
            <a:stCxn id="14" idx="0"/>
            <a:endCxn id="16" idx="1"/>
          </p:cNvCxnSpPr>
          <p:nvPr/>
        </p:nvCxnSpPr>
        <p:spPr>
          <a:xfrm rot="16200000" flipV="1">
            <a:off x="8312190" y="4118285"/>
            <a:ext cx="198579" cy="46436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439DFC-9E72-E856-A790-E5995BA34A03}"/>
              </a:ext>
            </a:extLst>
          </p:cNvPr>
          <p:cNvCxnSpPr>
            <a:cxnSpLocks/>
          </p:cNvCxnSpPr>
          <p:nvPr/>
        </p:nvCxnSpPr>
        <p:spPr>
          <a:xfrm flipV="1">
            <a:off x="8829153" y="4194323"/>
            <a:ext cx="370977" cy="312294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1678B7-FA87-2AA0-B159-AC414FCEA384}"/>
              </a:ext>
            </a:extLst>
          </p:cNvPr>
          <p:cNvCxnSpPr/>
          <p:nvPr/>
        </p:nvCxnSpPr>
        <p:spPr>
          <a:xfrm flipH="1">
            <a:off x="7356174" y="4972274"/>
            <a:ext cx="1" cy="45991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734CE0-FCF8-FBFA-5CC1-E5D5CD4A3604}"/>
              </a:ext>
            </a:extLst>
          </p:cNvPr>
          <p:cNvCxnSpPr>
            <a:cxnSpLocks/>
          </p:cNvCxnSpPr>
          <p:nvPr/>
        </p:nvCxnSpPr>
        <p:spPr>
          <a:xfrm flipV="1">
            <a:off x="7975429" y="3547605"/>
            <a:ext cx="0" cy="45855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4055C3F-F51A-90F8-9156-24B5CC35909C}"/>
              </a:ext>
            </a:extLst>
          </p:cNvPr>
          <p:cNvCxnSpPr>
            <a:cxnSpLocks/>
            <a:stCxn id="14" idx="6"/>
            <a:endCxn id="24" idx="2"/>
          </p:cNvCxnSpPr>
          <p:nvPr/>
        </p:nvCxnSpPr>
        <p:spPr>
          <a:xfrm>
            <a:off x="8904920" y="4711017"/>
            <a:ext cx="741955" cy="5456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2BA350C0-44C9-E1F7-628A-85DD327128A9}"/>
              </a:ext>
            </a:extLst>
          </p:cNvPr>
          <p:cNvSpPr/>
          <p:nvPr/>
        </p:nvSpPr>
        <p:spPr>
          <a:xfrm>
            <a:off x="9646875" y="4455215"/>
            <a:ext cx="522515" cy="52251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  <a:r>
              <a:rPr lang="en-US" baseline="-25000" dirty="0"/>
              <a:t>i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D571DB-CF3F-10AF-0CCA-C32B96AB658C}"/>
              </a:ext>
            </a:extLst>
          </p:cNvPr>
          <p:cNvCxnSpPr/>
          <p:nvPr/>
        </p:nvCxnSpPr>
        <p:spPr>
          <a:xfrm flipH="1">
            <a:off x="9897245" y="4972274"/>
            <a:ext cx="1" cy="459913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9EE555-DC5B-BC06-A12B-AB20894283C0}"/>
              </a:ext>
            </a:extLst>
          </p:cNvPr>
          <p:cNvCxnSpPr>
            <a:cxnSpLocks/>
          </p:cNvCxnSpPr>
          <p:nvPr/>
        </p:nvCxnSpPr>
        <p:spPr>
          <a:xfrm>
            <a:off x="6587017" y="4711016"/>
            <a:ext cx="5309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6C07F0-7BB7-C933-9E18-E998E119DBE7}"/>
              </a:ext>
            </a:extLst>
          </p:cNvPr>
          <p:cNvCxnSpPr>
            <a:cxnSpLocks/>
          </p:cNvCxnSpPr>
          <p:nvPr/>
        </p:nvCxnSpPr>
        <p:spPr>
          <a:xfrm>
            <a:off x="8179293" y="4711016"/>
            <a:ext cx="258295" cy="666527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3537C31-7C55-63EF-2CAE-8C5D489C8C09}"/>
              </a:ext>
            </a:extLst>
          </p:cNvPr>
          <p:cNvSpPr/>
          <p:nvPr/>
        </p:nvSpPr>
        <p:spPr>
          <a:xfrm>
            <a:off x="8382405" y="5257527"/>
            <a:ext cx="522515" cy="5225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Y</a:t>
            </a:r>
            <a:r>
              <a:rPr lang="en-US" baseline="-25000" dirty="0" err="1"/>
              <a:t>j</a:t>
            </a:r>
            <a:endParaRPr lang="en-US" dirty="0"/>
          </a:p>
        </p:txBody>
      </p:sp>
      <p:pic>
        <p:nvPicPr>
          <p:cNvPr id="3" name="Graphic 2" descr="Medicine outline">
            <a:extLst>
              <a:ext uri="{FF2B5EF4-FFF2-40B4-BE49-F238E27FC236}">
                <a16:creationId xmlns:a16="http://schemas.microsoft.com/office/drawing/2014/main" id="{28A70F9A-6FBD-5568-35A6-C910F0E9A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6406" y="4371940"/>
            <a:ext cx="315686" cy="315686"/>
          </a:xfrm>
          <a:prstGeom prst="rect">
            <a:avLst/>
          </a:prstGeom>
        </p:spPr>
      </p:pic>
      <p:pic>
        <p:nvPicPr>
          <p:cNvPr id="29" name="Picture 28" descr="A diagram of a circle with a letter in it&#10;&#10;Description automatically generated">
            <a:extLst>
              <a:ext uri="{FF2B5EF4-FFF2-40B4-BE49-F238E27FC236}">
                <a16:creationId xmlns:a16="http://schemas.microsoft.com/office/drawing/2014/main" id="{70AE1234-35E7-9E07-3274-14A0E5EE2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053" y="4077733"/>
            <a:ext cx="3016424" cy="9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6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943E-91CD-0309-B58C-CF1D368A0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2708"/>
            <a:ext cx="9144000" cy="1137492"/>
          </a:xfrm>
        </p:spPr>
        <p:txBody>
          <a:bodyPr/>
          <a:lstStyle/>
          <a:p>
            <a:r>
              <a:rPr lang="en-US" dirty="0"/>
              <a:t>Multi-scale problem: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40B36-5072-F084-D807-C7548CA74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94794"/>
            <a:ext cx="9144000" cy="165576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~10</a:t>
            </a:r>
            <a:r>
              <a:rPr lang="en-US" baseline="30000" dirty="0"/>
              <a:t>10</a:t>
            </a:r>
            <a:r>
              <a:rPr lang="en-US" dirty="0"/>
              <a:t> CD4+ target cells are born every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Mutations can be as rare as ~1/ten million infection events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6AED278-B5D3-F651-DC49-E3DC64B8CC9D}"/>
              </a:ext>
            </a:extLst>
          </p:cNvPr>
          <p:cNvSpPr txBox="1">
            <a:spLocks/>
          </p:cNvSpPr>
          <p:nvPr/>
        </p:nvSpPr>
        <p:spPr>
          <a:xfrm>
            <a:off x="620616" y="4172601"/>
            <a:ext cx="5607586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Idea: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Partition</a:t>
            </a:r>
            <a:r>
              <a:rPr lang="en-US" dirty="0"/>
              <a:t> between “fast” and  “slow”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Simulate the “slow” stuff stochastically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07908A7-97FE-FE30-53C9-FFBDC821E474}"/>
              </a:ext>
            </a:extLst>
          </p:cNvPr>
          <p:cNvSpPr txBox="1">
            <a:spLocks/>
          </p:cNvSpPr>
          <p:nvPr/>
        </p:nvSpPr>
        <p:spPr>
          <a:xfrm>
            <a:off x="6716617" y="4169810"/>
            <a:ext cx="5119171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Idea: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Leap</a:t>
            </a:r>
            <a:r>
              <a:rPr lang="en-US" dirty="0"/>
              <a:t> in increments of time, not events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7EDF73-1104-7B31-2CE3-369CD45BC8F1}"/>
              </a:ext>
            </a:extLst>
          </p:cNvPr>
          <p:cNvSpPr txBox="1"/>
          <p:nvPr/>
        </p:nvSpPr>
        <p:spPr>
          <a:xfrm>
            <a:off x="1417838" y="2979186"/>
            <a:ext cx="3804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Haseltine-Rawlings partitioning (2002)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259E48-3F43-229C-422A-BAA6253162B1}"/>
              </a:ext>
            </a:extLst>
          </p:cNvPr>
          <p:cNvSpPr txBox="1"/>
          <p:nvPr/>
        </p:nvSpPr>
        <p:spPr>
          <a:xfrm>
            <a:off x="7374124" y="2979185"/>
            <a:ext cx="3804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Tau-leaping (Gillespie, 2001)</a:t>
            </a:r>
          </a:p>
        </p:txBody>
      </p:sp>
    </p:spTree>
    <p:extLst>
      <p:ext uri="{BB962C8B-B14F-4D97-AF65-F5344CB8AC3E}">
        <p14:creationId xmlns:p14="http://schemas.microsoft.com/office/powerpoint/2010/main" val="102353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F11ED-5235-F707-1DD1-2542ECED1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4097" y="409193"/>
            <a:ext cx="2882289" cy="1325563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Partitioning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9E395-5D3B-AEC4-AF19-30D18CEE3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20" y="1734756"/>
            <a:ext cx="6400801" cy="5123244"/>
          </a:xfrm>
        </p:spPr>
        <p:txBody>
          <a:bodyPr>
            <a:noAutofit/>
          </a:bodyPr>
          <a:lstStyle/>
          <a:p>
            <a:r>
              <a:rPr lang="en-US" sz="2600" dirty="0"/>
              <a:t>Separate scales by a threshold rate</a:t>
            </a:r>
          </a:p>
          <a:p>
            <a:r>
              <a:rPr lang="en-US" sz="2600" dirty="0"/>
              <a:t>Solve “fast” problem with integration</a:t>
            </a:r>
          </a:p>
          <a:p>
            <a:pPr marL="0" indent="0">
              <a:buNone/>
            </a:pPr>
            <a:r>
              <a:rPr lang="en-US" sz="2600" dirty="0"/>
              <a:t>	=&gt; time-varying rates</a:t>
            </a:r>
          </a:p>
          <a:p>
            <a:r>
              <a:rPr lang="en-US" sz="2600" dirty="0"/>
              <a:t>Solve “slow” problem with implicit Gillespie for time of next reaction </a:t>
            </a:r>
            <a:r>
              <a:rPr lang="en-US" sz="2600" i="1" dirty="0"/>
              <a:t>t</a:t>
            </a:r>
          </a:p>
          <a:p>
            <a:endParaRPr lang="en-US" sz="2600" i="1" dirty="0"/>
          </a:p>
          <a:p>
            <a:endParaRPr lang="en-US" sz="2600" i="1" dirty="0"/>
          </a:p>
          <a:p>
            <a:endParaRPr lang="en-US" sz="2600" i="1" dirty="0"/>
          </a:p>
          <a:p>
            <a:endParaRPr lang="en-US" sz="2600" i="1" dirty="0"/>
          </a:p>
          <a:p>
            <a:pPr marL="0" indent="0">
              <a:buNone/>
            </a:pPr>
            <a:r>
              <a:rPr lang="en-US" sz="2600" dirty="0"/>
              <a:t>Threshold → ∞, Gillespie simulation</a:t>
            </a:r>
          </a:p>
          <a:p>
            <a:pPr marL="0" indent="0">
              <a:buNone/>
            </a:pPr>
            <a:r>
              <a:rPr lang="en-US" sz="2600" dirty="0"/>
              <a:t>Threshold → 0, ODE </a:t>
            </a:r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B3D8A98-3220-D8E2-B8C4-F6E17D1D8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20" y="4294915"/>
            <a:ext cx="5746214" cy="1524506"/>
          </a:xfrm>
          <a:prstGeom prst="rect">
            <a:avLst/>
          </a:prstGeom>
        </p:spPr>
      </p:pic>
      <p:pic>
        <p:nvPicPr>
          <p:cNvPr id="13" name="Picture 1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5021C0D-FB48-29A9-379B-ACEFD1A08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043" y="1437921"/>
            <a:ext cx="5842000" cy="4381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A69407F-CFA3-8087-C45C-90806B553FE0}"/>
              </a:ext>
            </a:extLst>
          </p:cNvPr>
          <p:cNvSpPr/>
          <p:nvPr/>
        </p:nvSpPr>
        <p:spPr>
          <a:xfrm>
            <a:off x="2710150" y="4803354"/>
            <a:ext cx="594911" cy="5016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89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75B87-0005-E66D-6C7A-8663754FC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959" y="296266"/>
            <a:ext cx="2994082" cy="7112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</a:rPr>
              <a:t>Tau-leaping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909E19-DC40-72E2-C4AF-015FAB697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3808" y="1346199"/>
            <a:ext cx="5492192" cy="5054599"/>
          </a:xfrm>
        </p:spPr>
        <p:txBody>
          <a:bodyPr>
            <a:normAutofit/>
          </a:bodyPr>
          <a:lstStyle/>
          <a:p>
            <a:r>
              <a:rPr lang="en-US" sz="1800" dirty="0"/>
              <a:t>Find a timescale over which propensities are ~constant: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Leap over that timescale: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Control parameters: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𝜖 = maximum change in any propensity in leap</a:t>
            </a:r>
          </a:p>
          <a:p>
            <a:r>
              <a:rPr lang="en-US" sz="1800" dirty="0"/>
              <a:t>Limits: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As 𝜖 → 0, recover Gillespie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As system size → ∞, recover Euler’s method</a:t>
            </a:r>
          </a:p>
        </p:txBody>
      </p:sp>
      <p:pic>
        <p:nvPicPr>
          <p:cNvPr id="11" name="Picture 10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04BB02DC-E51E-4461-B20B-C805EB0D0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812" y="1168400"/>
            <a:ext cx="5359400" cy="452120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AADA05C-BB1C-8A0F-78B0-C90F8978C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2023666"/>
            <a:ext cx="4853457" cy="431709"/>
          </a:xfrm>
          <a:prstGeom prst="rect">
            <a:avLst/>
          </a:prstGeom>
        </p:spPr>
      </p:pic>
      <p:pic>
        <p:nvPicPr>
          <p:cNvPr id="14" name="Picture 13" descr="A mathematical equation with numbers&#10;&#10;Description automatically generated with medium confidence">
            <a:extLst>
              <a:ext uri="{FF2B5EF4-FFF2-40B4-BE49-F238E27FC236}">
                <a16:creationId xmlns:a16="http://schemas.microsoft.com/office/drawing/2014/main" id="{F989915D-9168-1C0F-0745-249ADF140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88" y="3031151"/>
            <a:ext cx="3360345" cy="7956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445E09-3F3B-FED1-B998-6966096697AE}"/>
              </a:ext>
            </a:extLst>
          </p:cNvPr>
          <p:cNvSpPr txBox="1"/>
          <p:nvPr/>
        </p:nvSpPr>
        <p:spPr>
          <a:xfrm>
            <a:off x="6771152" y="5783589"/>
            <a:ext cx="4581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Simulation time is proportional to the rate at which the propensities are changing </a:t>
            </a:r>
          </a:p>
        </p:txBody>
      </p:sp>
    </p:spTree>
    <p:extLst>
      <p:ext uri="{BB962C8B-B14F-4D97-AF65-F5344CB8AC3E}">
        <p14:creationId xmlns:p14="http://schemas.microsoft.com/office/powerpoint/2010/main" val="490609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A1B00-A2AA-E2F6-A2BE-E2565DAF9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CE4E698-B27E-5C05-9EF8-D498C85E2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Content Placeholder 1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1D7B2511-C9CA-E2B6-B21D-85111A38C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" y="1746293"/>
            <a:ext cx="12213477" cy="277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28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02A0D-33BC-5B8F-5DD2-49C2F42D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63"/>
            <a:ext cx="10515600" cy="1325563"/>
          </a:xfrm>
        </p:spPr>
        <p:txBody>
          <a:bodyPr/>
          <a:lstStyle/>
          <a:p>
            <a:r>
              <a:rPr lang="en-US" dirty="0"/>
              <a:t>Verification</a:t>
            </a:r>
          </a:p>
        </p:txBody>
      </p:sp>
      <p:pic>
        <p:nvPicPr>
          <p:cNvPr id="5" name="Content Placeholder 4" descr="A comparison of a graph&#10;&#10;Description automatically generated">
            <a:extLst>
              <a:ext uri="{FF2B5EF4-FFF2-40B4-BE49-F238E27FC236}">
                <a16:creationId xmlns:a16="http://schemas.microsoft.com/office/drawing/2014/main" id="{387DAC57-1B81-849D-7F39-DDCC9ACED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9255" y="4193309"/>
            <a:ext cx="4558688" cy="2112215"/>
          </a:xfrm>
        </p:spPr>
      </p:pic>
      <p:pic>
        <p:nvPicPr>
          <p:cNvPr id="7" name="Picture 6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A9DE1718-D216-A146-DACD-B1420C4F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23" y="1773265"/>
            <a:ext cx="4469405" cy="2053110"/>
          </a:xfrm>
          <a:prstGeom prst="rect">
            <a:avLst/>
          </a:prstGeom>
        </p:spPr>
      </p:pic>
      <p:pic>
        <p:nvPicPr>
          <p:cNvPr id="9" name="Picture 8" descr="A comparison of a graph&#10;&#10;Description automatically generated">
            <a:extLst>
              <a:ext uri="{FF2B5EF4-FFF2-40B4-BE49-F238E27FC236}">
                <a16:creationId xmlns:a16="http://schemas.microsoft.com/office/drawing/2014/main" id="{454FEC2F-6985-A7D0-2BAA-D453CBA57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327" y="1713460"/>
            <a:ext cx="4558688" cy="2112915"/>
          </a:xfrm>
          <a:prstGeom prst="rect">
            <a:avLst/>
          </a:prstGeom>
        </p:spPr>
      </p:pic>
      <p:pic>
        <p:nvPicPr>
          <p:cNvPr id="11" name="Picture 10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41E7CAE6-5BE1-27FD-907F-A4374E2D3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761" y="4289794"/>
            <a:ext cx="4469405" cy="20108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E45F91-06A7-651E-49A7-235D04C0BCC5}"/>
              </a:ext>
            </a:extLst>
          </p:cNvPr>
          <p:cNvSpPr txBox="1"/>
          <p:nvPr/>
        </p:nvSpPr>
        <p:spPr>
          <a:xfrm>
            <a:off x="1593813" y="3920462"/>
            <a:ext cx="380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Immigration-death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11C2B-4DC7-8926-9EA4-93CDECEC0A62}"/>
              </a:ext>
            </a:extLst>
          </p:cNvPr>
          <p:cNvSpPr txBox="1"/>
          <p:nvPr/>
        </p:nvSpPr>
        <p:spPr>
          <a:xfrm>
            <a:off x="1703475" y="1403933"/>
            <a:ext cx="380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Birth-death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A7A86E-9796-AD1B-DB2C-D15DF3EB4697}"/>
              </a:ext>
            </a:extLst>
          </p:cNvPr>
          <p:cNvSpPr txBox="1"/>
          <p:nvPr/>
        </p:nvSpPr>
        <p:spPr>
          <a:xfrm>
            <a:off x="6553502" y="3920462"/>
            <a:ext cx="380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Batch immigration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DFDE3-C50B-7809-6540-61FB768BFD4B}"/>
              </a:ext>
            </a:extLst>
          </p:cNvPr>
          <p:cNvSpPr txBox="1"/>
          <p:nvPr/>
        </p:nvSpPr>
        <p:spPr>
          <a:xfrm>
            <a:off x="6469592" y="1346526"/>
            <a:ext cx="380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Dimerization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148638-E4C5-6FBC-DE4F-F83FF563E015}"/>
              </a:ext>
            </a:extLst>
          </p:cNvPr>
          <p:cNvSpPr txBox="1"/>
          <p:nvPr/>
        </p:nvSpPr>
        <p:spPr>
          <a:xfrm>
            <a:off x="5731234" y="297883"/>
            <a:ext cx="5622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Systems Biology Markup Language (SBML) discrete model test suite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AA65FF-F95D-74AE-C1D5-380E8361D39A}"/>
              </a:ext>
            </a:extLst>
          </p:cNvPr>
          <p:cNvSpPr txBox="1"/>
          <p:nvPr/>
        </p:nvSpPr>
        <p:spPr>
          <a:xfrm>
            <a:off x="3323245" y="1679387"/>
            <a:ext cx="56461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✓</a:t>
            </a:r>
            <a:endParaRPr lang="en-US" sz="4400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D16CE-D98B-6EF7-887D-18D9B1D4847A}"/>
              </a:ext>
            </a:extLst>
          </p:cNvPr>
          <p:cNvSpPr txBox="1"/>
          <p:nvPr/>
        </p:nvSpPr>
        <p:spPr>
          <a:xfrm>
            <a:off x="8089362" y="1632343"/>
            <a:ext cx="56461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✓</a:t>
            </a:r>
            <a:endParaRPr lang="en-US" sz="4400" dirty="0">
              <a:solidFill>
                <a:schemeClr val="accent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7C427E-9267-160B-F6CA-B5B60589B7EA}"/>
              </a:ext>
            </a:extLst>
          </p:cNvPr>
          <p:cNvSpPr txBox="1"/>
          <p:nvPr/>
        </p:nvSpPr>
        <p:spPr>
          <a:xfrm>
            <a:off x="3213583" y="4253114"/>
            <a:ext cx="56461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✓</a:t>
            </a:r>
            <a:endParaRPr lang="en-US" sz="4400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935364-C784-BF09-2044-A07BB0A3FD0A}"/>
              </a:ext>
            </a:extLst>
          </p:cNvPr>
          <p:cNvSpPr txBox="1"/>
          <p:nvPr/>
        </p:nvSpPr>
        <p:spPr>
          <a:xfrm>
            <a:off x="8173272" y="4317381"/>
            <a:ext cx="56461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✓</a:t>
            </a:r>
            <a:endParaRPr lang="en-US" sz="4400" dirty="0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0ADB40-0820-30F1-8D1A-89E0BE14F2D2}"/>
              </a:ext>
            </a:extLst>
          </p:cNvPr>
          <p:cNvSpPr txBox="1"/>
          <p:nvPr/>
        </p:nvSpPr>
        <p:spPr>
          <a:xfrm>
            <a:off x="3536972" y="1867143"/>
            <a:ext cx="56461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u="none" strike="noStrike" dirty="0">
                <a:solidFill>
                  <a:schemeClr val="accent2"/>
                </a:solidFill>
                <a:effectLst/>
                <a:latin typeface="Times New Roman" panose="02020603050405020304" pitchFamily="18" charset="0"/>
              </a:rPr>
              <a:t>✓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7F9562-D739-33ED-8545-7AD83F812A3C}"/>
              </a:ext>
            </a:extLst>
          </p:cNvPr>
          <p:cNvSpPr txBox="1"/>
          <p:nvPr/>
        </p:nvSpPr>
        <p:spPr>
          <a:xfrm>
            <a:off x="8337861" y="1842919"/>
            <a:ext cx="56461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u="none" strike="noStrike" dirty="0">
                <a:solidFill>
                  <a:schemeClr val="accent2"/>
                </a:solidFill>
                <a:effectLst/>
                <a:latin typeface="Times New Roman" panose="02020603050405020304" pitchFamily="18" charset="0"/>
              </a:rPr>
              <a:t>✓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2D9E48-5DC5-0E87-7A47-90F4156A9C29}"/>
              </a:ext>
            </a:extLst>
          </p:cNvPr>
          <p:cNvSpPr txBox="1"/>
          <p:nvPr/>
        </p:nvSpPr>
        <p:spPr>
          <a:xfrm>
            <a:off x="3491127" y="4447087"/>
            <a:ext cx="56461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u="none" strike="noStrike" dirty="0">
                <a:solidFill>
                  <a:schemeClr val="accent2"/>
                </a:solidFill>
                <a:effectLst/>
                <a:latin typeface="Times New Roman" panose="02020603050405020304" pitchFamily="18" charset="0"/>
              </a:rPr>
              <a:t>✓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F12549-0545-4823-7B58-67B5D5305F1F}"/>
              </a:ext>
            </a:extLst>
          </p:cNvPr>
          <p:cNvSpPr txBox="1"/>
          <p:nvPr/>
        </p:nvSpPr>
        <p:spPr>
          <a:xfrm>
            <a:off x="8455579" y="4520564"/>
            <a:ext cx="56461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u="none" strike="noStrike" dirty="0">
                <a:solidFill>
                  <a:schemeClr val="accent2"/>
                </a:solidFill>
                <a:effectLst/>
                <a:latin typeface="Times New Roman" panose="02020603050405020304" pitchFamily="18" charset="0"/>
              </a:rPr>
              <a:t>✓</a:t>
            </a:r>
            <a:endParaRPr lang="en-US" sz="4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75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4516</TotalTime>
  <Words>740</Words>
  <Application>Microsoft Macintosh PowerPoint</Application>
  <PresentationFormat>Widescreen</PresentationFormat>
  <Paragraphs>142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Times New Roman</vt:lpstr>
      <vt:lpstr>Office Theme</vt:lpstr>
      <vt:lpstr>Assessing and extending the validity of multi-scale simulation algorithms for infectious disease processes</vt:lpstr>
      <vt:lpstr>Infectious disease dynamics</vt:lpstr>
      <vt:lpstr>Stochastic foundations of chemical kinetics</vt:lpstr>
      <vt:lpstr>HIV dynamics</vt:lpstr>
      <vt:lpstr>Multi-scale problem:</vt:lpstr>
      <vt:lpstr>Partitioning</vt:lpstr>
      <vt:lpstr>Tau-leaping</vt:lpstr>
      <vt:lpstr>PowerPoint Presentation</vt:lpstr>
      <vt:lpstr>Verification</vt:lpstr>
      <vt:lpstr>PowerPoint Presentation</vt:lpstr>
      <vt:lpstr>Interventions  &amp; leaping</vt:lpstr>
      <vt:lpstr>Interventions  &amp; leaping</vt:lpstr>
      <vt:lpstr>PowerPoint Presentation</vt:lpstr>
      <vt:lpstr>PowerPoint Presentation</vt:lpstr>
      <vt:lpstr>Mutant emergence  &amp; leaping</vt:lpstr>
      <vt:lpstr>PowerPoint Presentation</vt:lpstr>
      <vt:lpstr>Mutant emergence  &amp; partitioning</vt:lpstr>
      <vt:lpstr>PowerPoint Presentation</vt:lpstr>
      <vt:lpstr>Equilibria  &amp; partitioning</vt:lpstr>
      <vt:lpstr>Rounding  &amp; partitioning</vt:lpstr>
      <vt:lpstr>Rounding  &amp; partitioning</vt:lpstr>
      <vt:lpstr>Summary</vt:lpstr>
      <vt:lpstr>Future directions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Thayer Anderson</dc:creator>
  <cp:lastModifiedBy>Thayer Anderson</cp:lastModifiedBy>
  <cp:revision>26</cp:revision>
  <dcterms:created xsi:type="dcterms:W3CDTF">2024-11-14T23:25:00Z</dcterms:created>
  <dcterms:modified xsi:type="dcterms:W3CDTF">2024-11-18T02:41:11Z</dcterms:modified>
</cp:coreProperties>
</file>